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22"/>
  </p:notesMasterIdLst>
  <p:handoutMasterIdLst>
    <p:handoutMasterId r:id="rId23"/>
  </p:handoutMasterIdLst>
  <p:sldIdLst>
    <p:sldId id="256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</p:sldIdLst>
  <p:sldSz cx="9144000" cy="6858000" type="screen4x3"/>
  <p:notesSz cx="7102475" cy="102314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171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E8F7D71-5305-427F-B933-7366BB276A7B}" type="datetimeFigureOut">
              <a:rPr lang="en-US" altLang="en-US"/>
              <a:pPr/>
              <a:t>9/26/2023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8675"/>
            <a:ext cx="3078163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9718675"/>
            <a:ext cx="3078163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B435AC2-1F59-4934-BA98-205FB6505C2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36282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86F8D-1C0E-46EF-98C5-306D55FD3F79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4425"/>
            <a:ext cx="5683250" cy="4027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8675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9718675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4F687-4251-4CE4-ADBE-AB094D7205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96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6372225" y="1052513"/>
            <a:ext cx="0" cy="449580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99450" cy="0"/>
          </a:xfrm>
          <a:prstGeom prst="line">
            <a:avLst/>
          </a:prstGeom>
          <a:noFill/>
          <a:ln w="63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7" name="Picture 2" descr="GCU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71625"/>
            <a:ext cx="13811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466725"/>
            <a:ext cx="6156325" cy="2133600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5307012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 baseline="0">
                <a:solidFill>
                  <a:srgbClr val="0070C0"/>
                </a:solidFill>
              </a:defRPr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 algn="ctr">
              <a:defRPr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125847B2-4D54-48D9-A121-925B184100A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33794" name="Picture 2" descr="What is OpenGL and how to start learning it? | by Dmitry Guzeev | Medium">
            <a:extLst>
              <a:ext uri="{FF2B5EF4-FFF2-40B4-BE49-F238E27FC236}">
                <a16:creationId xmlns:a16="http://schemas.microsoft.com/office/drawing/2014/main" id="{7EC106EB-D828-4049-B597-A28B26199D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011" y="3153934"/>
            <a:ext cx="2295460" cy="99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5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altLang="en-US"/>
              <a:t>    Introduction to Database Development                                                                          1. Databases and Database Design</a:t>
            </a:r>
          </a:p>
          <a:p>
            <a:fld id="{B490BB5A-E964-43B2-87B2-FAC1E7665E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94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6015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6015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altLang="en-US"/>
              <a:t>    Introduction to Database Development                                                                          1. Databases and Database Design</a:t>
            </a:r>
          </a:p>
          <a:p>
            <a:fld id="{5D804CBE-08E0-4D12-83FF-2BFEA30E77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43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/>
            </a:lvl1pPr>
            <a:lvl3pPr>
              <a:buClr>
                <a:srgbClr val="0070C0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  <a:latin typeface="Gill Sans MT" pitchFamily="34" charset="0"/>
              </a:defRPr>
            </a:lvl1pPr>
          </a:lstStyle>
          <a:p>
            <a:r>
              <a:rPr lang="en-US" altLang="en-US" dirty="0"/>
              <a:t>    </a:t>
            </a:r>
            <a:r>
              <a:rPr lang="en-US" altLang="en-US" dirty="0">
                <a:solidFill>
                  <a:srgbClr val="0070C0"/>
                </a:solidFill>
              </a:rPr>
              <a:t>Games Programming 3                                                                  2. Cameras &amp; Delta Time</a:t>
            </a:r>
          </a:p>
          <a:p>
            <a:fld id="{2570A963-ED18-42FD-BC37-A28A0351AAD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658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  <a:latin typeface="Gill Sans MT" pitchFamily="34" charset="0"/>
              </a:defRPr>
            </a:lvl1pPr>
          </a:lstStyle>
          <a:p>
            <a:r>
              <a:rPr lang="en-US" altLang="en-US" dirty="0"/>
              <a:t>   Games Programming 2                                             1. Introduction to OpenGL</a:t>
            </a:r>
          </a:p>
          <a:p>
            <a:fld id="{34A9300A-1AFC-4548-BD94-3F14C74CFA31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180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1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1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altLang="en-US" dirty="0"/>
              <a:t>Introduction to Games Programming                                                                                                  1. Introduction to Object Oriented Programming</a:t>
            </a:r>
          </a:p>
          <a:p>
            <a:fld id="{0D8714BC-27EE-4DBA-9555-1B30BCD90ECF}" type="slidenum">
              <a:rPr lang="en-US" altLang="en-US"/>
              <a:pPr/>
              <a:t>‹#›</a:t>
            </a:fld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414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Introduction to Games Programming                                                                                                  1. Introduction to Object Oriented Programming</a:t>
            </a:r>
          </a:p>
          <a:p>
            <a:fld id="{7EBB033A-939A-4635-988E-238B7263D51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107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altLang="en-US" dirty="0"/>
              <a:t> </a:t>
            </a:r>
            <a:r>
              <a:rPr lang="en-US" altLang="en-US" dirty="0">
                <a:solidFill>
                  <a:srgbClr val="0070C0"/>
                </a:solidFill>
              </a:rPr>
              <a:t>Games Programming 2                                                                  2. Pipeline &amp; Buffers </a:t>
            </a:r>
          </a:p>
          <a:p>
            <a:fld id="{34E8462A-EA03-4E15-91AA-7B4A3C8B7352}" type="slidenum">
              <a:rPr lang="en-US" altLang="en-US" smtClean="0"/>
              <a:pPr/>
              <a:t>‹#›</a:t>
            </a:fld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420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 Games Programming 2                                                                  2. Pipeline &amp; Buffers </a:t>
            </a:r>
          </a:p>
          <a:p>
            <a:fld id="{E719593A-CAA8-4E4F-843C-22281076A75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61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altLang="en-US"/>
              <a:t>    Introduction to Database Development                                                                          1. Databases and Database Design</a:t>
            </a:r>
          </a:p>
          <a:p>
            <a:fld id="{9AD2BD95-4CDC-459A-A64F-95C2F0BF5D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28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 altLang="en-US"/>
              <a:t>    Introduction to Database Development                                                                          1. Databases and Database Design</a:t>
            </a:r>
          </a:p>
          <a:p>
            <a:fld id="{A58A8389-5716-414B-821B-7C6A36DDF2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23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8964613" y="115888"/>
            <a:ext cx="0" cy="6192837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15888"/>
            <a:ext cx="72104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Line 41"/>
          <p:cNvSpPr>
            <a:spLocks noChangeShapeType="1"/>
          </p:cNvSpPr>
          <p:nvPr userDrawn="1"/>
        </p:nvSpPr>
        <p:spPr bwMode="auto">
          <a:xfrm>
            <a:off x="468313" y="6308725"/>
            <a:ext cx="8496300" cy="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0" name="Line 46"/>
          <p:cNvSpPr>
            <a:spLocks noChangeShapeType="1"/>
          </p:cNvSpPr>
          <p:nvPr userDrawn="1"/>
        </p:nvSpPr>
        <p:spPr bwMode="auto">
          <a:xfrm>
            <a:off x="468313" y="1196975"/>
            <a:ext cx="8496300" cy="0"/>
          </a:xfrm>
          <a:prstGeom prst="line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286000" y="6308725"/>
            <a:ext cx="6750050" cy="406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70C0"/>
                </a:solidFill>
                <a:latin typeface="Calibri" pitchFamily="34" charset="0"/>
              </a:defRPr>
            </a:lvl1pPr>
          </a:lstStyle>
          <a:p>
            <a:r>
              <a:rPr lang="en-US" altLang="en-US" dirty="0">
                <a:latin typeface="Gill Sans MT" pitchFamily="34" charset="0"/>
              </a:rPr>
              <a:t>Games Programming 2                                                    2. Pipeline &amp; Buffers</a:t>
            </a:r>
          </a:p>
          <a:p>
            <a:fld id="{162DD025-E9AC-48BB-8D5F-277745B38D91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1033" name="Picture 2" descr="GCU 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6391275"/>
            <a:ext cx="571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 descr="What is OpenGL and how to start learning it? | by Dmitry Guzeev | Medium">
            <a:extLst>
              <a:ext uri="{FF2B5EF4-FFF2-40B4-BE49-F238E27FC236}">
                <a16:creationId xmlns:a16="http://schemas.microsoft.com/office/drawing/2014/main" id="{2F349DA5-98A7-4B9B-A68C-06282A2CEB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903" y="385530"/>
            <a:ext cx="1286998" cy="5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rgbClr val="171A4F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ＭＳ Ｐゴシック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ＭＳ Ｐゴシック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microsoft.com/office/2017/06/relationships/model3d" Target="../media/model3d2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2.glb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000" b="0" cap="all" dirty="0">
                <a:latin typeface="Gill Sans MT"/>
                <a:cs typeface="Gill Sans MT"/>
              </a:rPr>
              <a:t>games Programming 3</a:t>
            </a:r>
            <a:endParaRPr lang="en-US" sz="2000" b="0" cap="all" dirty="0">
              <a:latin typeface="Gill Sans MT"/>
              <a:cs typeface="Gill Sans MT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cap="small" dirty="0">
                <a:latin typeface="Gill Sans MT"/>
                <a:cs typeface="Gill Sans MT"/>
              </a:rPr>
              <a:t> Lecture </a:t>
            </a:r>
            <a:r>
              <a:rPr lang="en-GB" cap="small" dirty="0" smtClean="0">
                <a:latin typeface="Gill Sans MT"/>
                <a:cs typeface="Gill Sans MT"/>
              </a:rPr>
              <a:t>1:</a:t>
            </a:r>
            <a:endParaRPr lang="en-GB" cap="small" dirty="0">
              <a:latin typeface="Gill Sans MT"/>
              <a:cs typeface="Gill Sans MT"/>
            </a:endParaRPr>
          </a:p>
          <a:p>
            <a:pPr eaLnBrk="1" hangingPunct="1">
              <a:defRPr/>
            </a:pPr>
            <a:r>
              <a:rPr lang="en-GB" cap="small" dirty="0">
                <a:latin typeface="Gill Sans MT"/>
                <a:cs typeface="Gill Sans MT"/>
              </a:rPr>
              <a:t>Cameras &amp; Delta time</a:t>
            </a:r>
          </a:p>
          <a:p>
            <a:pPr eaLnBrk="1" hangingPunct="1">
              <a:defRPr/>
            </a:pPr>
            <a:r>
              <a:rPr lang="en-GB" cap="small" dirty="0">
                <a:latin typeface="Gill Sans MT"/>
                <a:cs typeface="Gill Sans MT"/>
              </a:rPr>
              <a:t>&amp; Buffers</a:t>
            </a:r>
            <a:endParaRPr lang="en-US" cap="small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we do a cross-product on the up vector and the direction vector</a:t>
            </a:r>
          </a:p>
          <a:p>
            <a:r>
              <a:rPr lang="en-US" dirty="0"/>
              <a:t>The result of a cross-product is a vector perpendicular to both vectors, we will get a vector that points in the positive x-axis's direction </a:t>
            </a:r>
          </a:p>
          <a:p>
            <a:r>
              <a:rPr lang="en-US" dirty="0"/>
              <a:t>Switch the cross-product order we'd get a vector that points in the negative x-axis</a:t>
            </a:r>
          </a:p>
          <a:p>
            <a:r>
              <a:rPr lang="en-US" dirty="0"/>
              <a:t>If you have right, then you also have left</a:t>
            </a: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Right X-Axis</a:t>
            </a:r>
          </a:p>
        </p:txBody>
      </p:sp>
    </p:spTree>
    <p:extLst>
      <p:ext uri="{BB962C8B-B14F-4D97-AF65-F5344CB8AC3E}">
        <p14:creationId xmlns:p14="http://schemas.microsoft.com/office/powerpoint/2010/main" val="226679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these camera vectors we can now create a ”</a:t>
            </a:r>
            <a:r>
              <a:rPr lang="en-US" dirty="0" err="1"/>
              <a:t>LookAt</a:t>
            </a:r>
            <a:r>
              <a:rPr lang="en-US" dirty="0"/>
              <a:t>” matrix that proves very useful for creating a camera</a:t>
            </a:r>
          </a:p>
          <a:p>
            <a:r>
              <a:rPr lang="en-US" dirty="0"/>
              <a:t>If you define a coordinate space using 3 perpendicular axes you can create a matrix with those 3 axes</a:t>
            </a:r>
          </a:p>
          <a:p>
            <a:r>
              <a:rPr lang="en-US" dirty="0"/>
              <a:t>You can transform to that coordinate space by multiplying by this matrix. </a:t>
            </a: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itchFamily="34" charset="-128"/>
              </a:rPr>
              <a:t>LookAt</a:t>
            </a:r>
            <a:r>
              <a:rPr lang="en-US" altLang="en-US" dirty="0">
                <a:ea typeface="ＭＳ Ｐゴシック" pitchFamily="34" charset="-128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849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exactly what the </a:t>
            </a:r>
            <a:r>
              <a:rPr lang="en-US" i="1" dirty="0" err="1"/>
              <a:t>LookAt</a:t>
            </a:r>
            <a:r>
              <a:rPr lang="en-US" dirty="0"/>
              <a:t> matrix does and now that we have </a:t>
            </a:r>
            <a:r>
              <a:rPr lang="en-US" b="1" dirty="0"/>
              <a:t>3 perpendicular axes </a:t>
            </a:r>
            <a:r>
              <a:rPr lang="en-US" dirty="0"/>
              <a:t>and </a:t>
            </a:r>
            <a:r>
              <a:rPr lang="en-US" b="1" dirty="0"/>
              <a:t>a position </a:t>
            </a:r>
            <a:r>
              <a:rPr lang="en-US" dirty="0"/>
              <a:t>vector to define the camera space we can create our own </a:t>
            </a:r>
            <a:r>
              <a:rPr lang="en-US" dirty="0" err="1"/>
              <a:t>LookAt</a:t>
            </a:r>
            <a:r>
              <a:rPr lang="en-US" dirty="0"/>
              <a:t> matrix:</a:t>
            </a:r>
          </a:p>
          <a:p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Look at Matrix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FD6E77-7F10-40FA-B77C-7BE9320A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OpenGL中LookAt矩阵的推导过程_weixin_43323610的博客-CSDN博客">
            <a:extLst>
              <a:ext uri="{FF2B5EF4-FFF2-40B4-BE49-F238E27FC236}">
                <a16:creationId xmlns:a16="http://schemas.microsoft.com/office/drawing/2014/main" id="{48AFC02B-0FE9-4175-9564-C1B00121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6" y="3933056"/>
            <a:ext cx="7030367" cy="17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69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3284983"/>
            <a:ext cx="8229600" cy="284594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is the right vector</a:t>
            </a:r>
          </a:p>
          <a:p>
            <a:r>
              <a:rPr lang="en-US" dirty="0">
                <a:solidFill>
                  <a:srgbClr val="92D050"/>
                </a:solidFill>
              </a:rPr>
              <a:t>U</a:t>
            </a:r>
            <a:r>
              <a:rPr lang="en-US" dirty="0"/>
              <a:t> is the up vector</a:t>
            </a:r>
          </a:p>
          <a:p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/>
              <a:t> is the direction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</a:t>
            </a:r>
            <a:r>
              <a:rPr lang="en-US" dirty="0"/>
              <a:t> is the camera position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itchFamily="34" charset="-128"/>
              </a:rPr>
              <a:t>LookAt</a:t>
            </a:r>
            <a:r>
              <a:rPr lang="en-US" altLang="en-US" dirty="0">
                <a:ea typeface="ＭＳ Ｐゴシック" pitchFamily="34" charset="-128"/>
              </a:rPr>
              <a:t> Matrix</a:t>
            </a:r>
          </a:p>
        </p:txBody>
      </p:sp>
      <p:pic>
        <p:nvPicPr>
          <p:cNvPr id="4" name="Picture 4" descr="OpenGL中LookAt矩阵的推导过程_weixin_43323610的博客-CSDN博客">
            <a:extLst>
              <a:ext uri="{FF2B5EF4-FFF2-40B4-BE49-F238E27FC236}">
                <a16:creationId xmlns:a16="http://schemas.microsoft.com/office/drawing/2014/main" id="{10929316-0A62-4DB5-B433-AE155868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6" y="1376103"/>
            <a:ext cx="7030367" cy="17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3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GLM creates this for us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lookAt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(pos, pos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forward, up);</a:t>
            </a:r>
          </a:p>
          <a:p>
            <a:r>
              <a:rPr lang="en-US" dirty="0"/>
              <a:t>This is our view matrix (MVP)</a:t>
            </a:r>
          </a:p>
          <a:p>
            <a:r>
              <a:rPr lang="en-US" dirty="0"/>
              <a:t>We can now use this to make many types of camera</a:t>
            </a:r>
          </a:p>
          <a:p>
            <a:r>
              <a:rPr lang="en-US" dirty="0"/>
              <a:t>Match model vectors, use offsets for position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ＭＳ Ｐゴシック" pitchFamily="34" charset="-128"/>
              </a:rPr>
              <a:t>LookAt</a:t>
            </a:r>
            <a:r>
              <a:rPr lang="en-US" altLang="en-US" dirty="0">
                <a:ea typeface="ＭＳ Ｐゴシック" pitchFamily="34" charset="-128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967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Example Chase Camera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3" descr="Toy Plane 1235">
                <a:extLst>
                  <a:ext uri="{FF2B5EF4-FFF2-40B4-BE49-F238E27FC236}">
                    <a16:creationId xmlns:a16="http://schemas.microsoft.com/office/drawing/2014/main" id="{6DBBE294-177C-4251-9326-12A838C710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214728"/>
                  </p:ext>
                </p:extLst>
              </p:nvPr>
            </p:nvGraphicFramePr>
            <p:xfrm>
              <a:off x="6080797" y="1644584"/>
              <a:ext cx="1271707" cy="11957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1707" cy="1195784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61771" ay="1775717" az="11195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258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oy Plane 1235">
                <a:extLst>
                  <a:ext uri="{FF2B5EF4-FFF2-40B4-BE49-F238E27FC236}">
                    <a16:creationId xmlns:a16="http://schemas.microsoft.com/office/drawing/2014/main" id="{6DBBE294-177C-4251-9326-12A838C710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0797" y="1644584"/>
                <a:ext cx="1271707" cy="1195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Model 4" descr="Vintage movie camera">
                <a:extLst>
                  <a:ext uri="{FF2B5EF4-FFF2-40B4-BE49-F238E27FC236}">
                    <a16:creationId xmlns:a16="http://schemas.microsoft.com/office/drawing/2014/main" id="{DBFB02CA-91FB-4CD5-83CC-83AA33C457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441843"/>
                  </p:ext>
                </p:extLst>
              </p:nvPr>
            </p:nvGraphicFramePr>
            <p:xfrm>
              <a:off x="1691680" y="4005063"/>
              <a:ext cx="1461863" cy="17276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61863" cy="1727658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646322" ay="1968920" az="86824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59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Vintage movie camera">
                <a:extLst>
                  <a:ext uri="{FF2B5EF4-FFF2-40B4-BE49-F238E27FC236}">
                    <a16:creationId xmlns:a16="http://schemas.microsoft.com/office/drawing/2014/main" id="{DBFB02CA-91FB-4CD5-83CC-83AA33C45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1680" y="4005063"/>
                <a:ext cx="1461863" cy="1727658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795B5F-C275-4846-926E-A73FD3E02691}"/>
              </a:ext>
            </a:extLst>
          </p:cNvPr>
          <p:cNvCxnSpPr>
            <a:cxnSpLocks/>
          </p:cNvCxnSpPr>
          <p:nvPr/>
        </p:nvCxnSpPr>
        <p:spPr>
          <a:xfrm flipV="1">
            <a:off x="3419872" y="2708920"/>
            <a:ext cx="2520280" cy="1584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1" name="3D Model 10" descr="Toy Plane 1235">
                <a:extLst>
                  <a:ext uri="{FF2B5EF4-FFF2-40B4-BE49-F238E27FC236}">
                    <a16:creationId xmlns:a16="http://schemas.microsoft.com/office/drawing/2014/main" id="{FF8325A9-8FD9-4A53-9879-CBE66B137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9866744"/>
                  </p:ext>
                </p:extLst>
              </p:nvPr>
            </p:nvGraphicFramePr>
            <p:xfrm>
              <a:off x="3909762" y="1516139"/>
              <a:ext cx="1480495" cy="14045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0495" cy="1404556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7384" ay="-1227668" az="-5421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25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oy Plane 1235">
                <a:extLst>
                  <a:ext uri="{FF2B5EF4-FFF2-40B4-BE49-F238E27FC236}">
                    <a16:creationId xmlns:a16="http://schemas.microsoft.com/office/drawing/2014/main" id="{FF8325A9-8FD9-4A53-9879-CBE66B137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9762" y="1516139"/>
                <a:ext cx="1480495" cy="1404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2" name="3D Model 11" descr="Vintage movie camera">
                <a:extLst>
                  <a:ext uri="{FF2B5EF4-FFF2-40B4-BE49-F238E27FC236}">
                    <a16:creationId xmlns:a16="http://schemas.microsoft.com/office/drawing/2014/main" id="{A4AFDF63-0AA6-4ED3-909C-DD9E579F90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9966416"/>
                  </p:ext>
                </p:extLst>
              </p:nvPr>
            </p:nvGraphicFramePr>
            <p:xfrm>
              <a:off x="1926010" y="4024050"/>
              <a:ext cx="683467" cy="170867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83467" cy="1708670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79023" ay="-7953" az="-1072808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259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Vintage movie camera">
                <a:extLst>
                  <a:ext uri="{FF2B5EF4-FFF2-40B4-BE49-F238E27FC236}">
                    <a16:creationId xmlns:a16="http://schemas.microsoft.com/office/drawing/2014/main" id="{A4AFDF63-0AA6-4ED3-909C-DD9E579F90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6010" y="4024050"/>
                <a:ext cx="683467" cy="170867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F2CE79-5171-4F0C-AA61-9627867AB9BA}"/>
              </a:ext>
            </a:extLst>
          </p:cNvPr>
          <p:cNvSpPr txBox="1"/>
          <p:nvPr/>
        </p:nvSpPr>
        <p:spPr>
          <a:xfrm>
            <a:off x="1043608" y="151613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 </a:t>
            </a:r>
          </a:p>
          <a:p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7FD714-BFBE-4D5E-A0F6-8F43EECA5068}"/>
              </a:ext>
            </a:extLst>
          </p:cNvPr>
          <p:cNvCxnSpPr/>
          <p:nvPr/>
        </p:nvCxnSpPr>
        <p:spPr>
          <a:xfrm>
            <a:off x="4633076" y="3068960"/>
            <a:ext cx="30003" cy="12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652BF0-A218-43DC-ACFA-97C1A026C918}"/>
              </a:ext>
            </a:extLst>
          </p:cNvPr>
          <p:cNvSpPr txBox="1"/>
          <p:nvPr/>
        </p:nvSpPr>
        <p:spPr>
          <a:xfrm>
            <a:off x="5292080" y="2994827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the forward vector and scale it to create an offset value, and make that the cameras 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7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23924 0.0016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62" y="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139 L 0.26979 0.0407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0.00139 0.2155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26198 -0.1784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524098" y="1205855"/>
            <a:ext cx="8229600" cy="4984055"/>
          </a:xfrm>
        </p:spPr>
        <p:txBody>
          <a:bodyPr/>
          <a:lstStyle/>
          <a:p>
            <a:r>
              <a:rPr lang="en-US" dirty="0"/>
              <a:t>Delta time, or also referred to as elapsed time. </a:t>
            </a:r>
          </a:p>
          <a:p>
            <a:r>
              <a:rPr lang="en-US" dirty="0"/>
              <a:t>Delta time describes the time difference between the previous frame that was drawn and the current frame.</a:t>
            </a:r>
          </a:p>
          <a:p>
            <a:endParaRPr lang="en-US" altLang="en-US" sz="2800" dirty="0">
              <a:ea typeface="ＭＳ Ｐゴシック" pitchFamily="34" charset="-128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Delta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D44938-9A63-4AA3-856E-8ECA0E49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3672408" cy="21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524098" y="1205855"/>
            <a:ext cx="8229600" cy="4984055"/>
          </a:xfrm>
        </p:spPr>
        <p:txBody>
          <a:bodyPr/>
          <a:lstStyle/>
          <a:p>
            <a:r>
              <a:rPr lang="en-US" dirty="0"/>
              <a:t>Delta time, or also referred to as elapsed time. </a:t>
            </a:r>
          </a:p>
          <a:p>
            <a:r>
              <a:rPr lang="en-US" dirty="0"/>
              <a:t>Delta time describes the time difference between the previous frame that was drawn and the current frame.</a:t>
            </a:r>
          </a:p>
          <a:p>
            <a:endParaRPr lang="en-US" altLang="en-US" sz="2800" dirty="0">
              <a:ea typeface="ＭＳ Ｐゴシック" pitchFamily="34" charset="-128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Delta Time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D44938-9A63-4AA3-856E-8ECA0E49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8"/>
            <a:ext cx="3672408" cy="21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3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itchFamily="34" charset="-128"/>
              </a:rPr>
              <a:t>Cameras do not actually exist!</a:t>
            </a:r>
          </a:p>
          <a:p>
            <a:r>
              <a:rPr lang="en-US" altLang="en-US" sz="2800" dirty="0">
                <a:ea typeface="ＭＳ Ｐゴシック" pitchFamily="34" charset="-128"/>
              </a:rPr>
              <a:t>The are conceptual</a:t>
            </a:r>
          </a:p>
          <a:p>
            <a:r>
              <a:rPr lang="en-US" altLang="en-US" sz="2800" dirty="0">
                <a:ea typeface="ＭＳ Ｐゴシック" pitchFamily="34" charset="-128"/>
              </a:rPr>
              <a:t>Matrix that hold the information of where we are going to render the scene from. </a:t>
            </a:r>
          </a:p>
          <a:p>
            <a:r>
              <a:rPr lang="en-US" dirty="0"/>
              <a:t>OpenGL by itself is not familiar with the concept of a </a:t>
            </a:r>
            <a:r>
              <a:rPr lang="en-US" i="1" dirty="0"/>
              <a:t>camera</a:t>
            </a:r>
            <a:r>
              <a:rPr lang="en-US" dirty="0"/>
              <a:t>, but we can try to simulate one by moving all objects in the scene in the reverse direction, giving the illusion that </a:t>
            </a:r>
            <a:r>
              <a:rPr lang="en-US" b="1" dirty="0"/>
              <a:t>we</a:t>
            </a:r>
            <a:r>
              <a:rPr lang="en-US" dirty="0"/>
              <a:t> are moving. “View Space”</a:t>
            </a:r>
            <a:endParaRPr lang="en-US" altLang="en-US" sz="2800" dirty="0">
              <a:ea typeface="ＭＳ Ｐゴシック" pitchFamily="34" charset="-128"/>
            </a:endParaRPr>
          </a:p>
          <a:p>
            <a:endParaRPr lang="en-US" altLang="en-US" sz="2800" dirty="0">
              <a:ea typeface="ＭＳ Ｐゴシック" pitchFamily="34" charset="-128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Cameras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itchFamily="34" charset="-128"/>
              </a:rPr>
              <a:t>View space: Covered last year V * M matrices</a:t>
            </a:r>
          </a:p>
          <a:p>
            <a:r>
              <a:rPr lang="en-US" dirty="0"/>
              <a:t>View matrix transforms all the world coordinates into view coordinates that are relative to the camera's position and direction.</a:t>
            </a:r>
          </a:p>
          <a:p>
            <a:r>
              <a:rPr lang="en-US" dirty="0"/>
              <a:t>Create a coordinate system with 3 perpendicular unit axes with the camera's position as the origin. i.e. X,Y,Z vectors</a:t>
            </a:r>
            <a:endParaRPr lang="en-US" altLang="en-US" sz="28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sz="28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219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Cameras</a:t>
            </a:r>
          </a:p>
        </p:txBody>
      </p:sp>
      <p:pic>
        <p:nvPicPr>
          <p:cNvPr id="4" name="mvp">
            <a:hlinkClick r:id="" action="ppaction://media"/>
            <a:extLst>
              <a:ext uri="{FF2B5EF4-FFF2-40B4-BE49-F238E27FC236}">
                <a16:creationId xmlns:a16="http://schemas.microsoft.com/office/drawing/2014/main" id="{0351E399-F367-4F78-97C2-D909EB143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76" y="1628800"/>
            <a:ext cx="8088264" cy="404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2424583"/>
          </a:xfrm>
        </p:spPr>
        <p:txBody>
          <a:bodyPr/>
          <a:lstStyle/>
          <a:p>
            <a:r>
              <a:rPr lang="en-US" dirty="0"/>
              <a:t>We need to store three things</a:t>
            </a:r>
          </a:p>
          <a:p>
            <a:pPr lvl="1"/>
            <a:r>
              <a:rPr lang="en-US" altLang="en-US" sz="2400" dirty="0">
                <a:ea typeface="ＭＳ Ｐゴシック" pitchFamily="34" charset="-128"/>
              </a:rPr>
              <a:t>Position (Vec3)</a:t>
            </a:r>
          </a:p>
          <a:p>
            <a:pPr lvl="1"/>
            <a:r>
              <a:rPr lang="en-US" altLang="en-US" sz="2400" dirty="0">
                <a:ea typeface="ＭＳ Ｐゴシック" pitchFamily="34" charset="-128"/>
              </a:rPr>
              <a:t>Direction (Vec3)</a:t>
            </a:r>
          </a:p>
          <a:p>
            <a:pPr lvl="1"/>
            <a:r>
              <a:rPr lang="en-US" altLang="en-US" sz="2400" dirty="0" err="1">
                <a:ea typeface="ＭＳ Ｐゴシック" pitchFamily="34" charset="-128"/>
              </a:rPr>
              <a:t>UpVector</a:t>
            </a:r>
            <a:r>
              <a:rPr lang="en-US" altLang="en-US" sz="2400" dirty="0">
                <a:ea typeface="ＭＳ Ｐゴシック" pitchFamily="34" charset="-128"/>
              </a:rPr>
              <a:t> (We can use this &amp; Direction to calculate the other vectors: left, right, </a:t>
            </a:r>
            <a:r>
              <a:rPr lang="en-US" altLang="en-US" sz="2400" dirty="0" err="1">
                <a:ea typeface="ＭＳ Ｐゴシック" pitchFamily="34" charset="-128"/>
              </a:rPr>
              <a:t>etc</a:t>
            </a:r>
            <a:r>
              <a:rPr lang="en-US" altLang="en-US" sz="2400">
                <a:ea typeface="ＭＳ Ｐゴシック" pitchFamily="34" charset="-128"/>
              </a:rPr>
              <a:t>) – Vec3</a:t>
            </a: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Cameras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DF522-BA10-4024-8FAA-C345A2A9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2" y="4077072"/>
            <a:ext cx="7620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5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camera position is a vector in world space that points to the camera's position</a:t>
            </a:r>
          </a:p>
          <a:p>
            <a:r>
              <a:rPr lang="en-US" dirty="0"/>
              <a:t>Stored in </a:t>
            </a:r>
            <a:r>
              <a:rPr lang="en-US" dirty="0" err="1"/>
              <a:t>Camera.h</a:t>
            </a:r>
            <a:endParaRPr lang="en-US" dirty="0"/>
          </a:p>
          <a:p>
            <a:pPr marL="0" indent="0">
              <a:buNone/>
            </a:pP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GB" sz="2400" dirty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Set when we </a:t>
            </a:r>
            <a:r>
              <a:rPr lang="en-GB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initalise</a:t>
            </a:r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 our camera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	myCamera.initCamera(glm::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(0, 0, -5),..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000000"/>
                </a:solidFill>
                <a:latin typeface="Consolas" panose="020B0609020204030204" pitchFamily="49" charset="0"/>
              </a:rPr>
              <a:t>Changed when we update position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myCamera.MoveUp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(0.2f);</a:t>
            </a:r>
          </a:p>
          <a:p>
            <a:endParaRPr lang="en-GB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sz="28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99952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Camera's </a:t>
            </a:r>
            <a:r>
              <a:rPr lang="en-US" dirty="0"/>
              <a:t>direction i.e. what is the camera looking at</a:t>
            </a:r>
          </a:p>
          <a:p>
            <a:r>
              <a:rPr lang="en-US" dirty="0"/>
              <a:t>If we subtract two vectors from each other we get a vector that's the difference of these two vectors. i.e. </a:t>
            </a:r>
          </a:p>
          <a:p>
            <a:pPr marL="0" indent="0">
              <a:buNone/>
            </a:pPr>
            <a:endParaRPr lang="en-US" sz="28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Direction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C4EB48-7A5E-4C2E-86B3-019BB2A5E3F7}"/>
              </a:ext>
            </a:extLst>
          </p:cNvPr>
          <p:cNvCxnSpPr>
            <a:cxnSpLocks/>
          </p:cNvCxnSpPr>
          <p:nvPr/>
        </p:nvCxnSpPr>
        <p:spPr>
          <a:xfrm flipV="1">
            <a:off x="2987824" y="4221088"/>
            <a:ext cx="3456384" cy="720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3B29EC-CEE3-483D-BC57-4A290DB8F093}"/>
              </a:ext>
            </a:extLst>
          </p:cNvPr>
          <p:cNvSpPr txBox="1"/>
          <p:nvPr/>
        </p:nvSpPr>
        <p:spPr>
          <a:xfrm>
            <a:off x="2483768" y="494116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P1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5D74A-5EF2-411F-AB93-B5DF17551180}"/>
              </a:ext>
            </a:extLst>
          </p:cNvPr>
          <p:cNvSpPr txBox="1"/>
          <p:nvPr/>
        </p:nvSpPr>
        <p:spPr>
          <a:xfrm>
            <a:off x="6444208" y="403642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82743-AA4A-4066-B264-02742348673F}"/>
              </a:ext>
            </a:extLst>
          </p:cNvPr>
          <p:cNvSpPr txBox="1"/>
          <p:nvPr/>
        </p:nvSpPr>
        <p:spPr>
          <a:xfrm>
            <a:off x="4211960" y="4792837"/>
            <a:ext cx="14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P2 – P1</a:t>
            </a:r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3D Model 12" descr="Toy Plane 1235">
                <a:extLst>
                  <a:ext uri="{FF2B5EF4-FFF2-40B4-BE49-F238E27FC236}">
                    <a16:creationId xmlns:a16="http://schemas.microsoft.com/office/drawing/2014/main" id="{157EEAAE-EE20-4549-A135-216C9D40E0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7420693"/>
                  </p:ext>
                </p:extLst>
              </p:nvPr>
            </p:nvGraphicFramePr>
            <p:xfrm>
              <a:off x="6444208" y="3530424"/>
              <a:ext cx="1408987" cy="9393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08987" cy="939326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25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oy Plane 1235">
                <a:extLst>
                  <a:ext uri="{FF2B5EF4-FFF2-40B4-BE49-F238E27FC236}">
                    <a16:creationId xmlns:a16="http://schemas.microsoft.com/office/drawing/2014/main" id="{157EEAAE-EE20-4549-A135-216C9D40E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4208" y="3530424"/>
                <a:ext cx="1408987" cy="939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4" name="3D Model 13" descr="Vintage movie camera">
                <a:extLst>
                  <a:ext uri="{FF2B5EF4-FFF2-40B4-BE49-F238E27FC236}">
                    <a16:creationId xmlns:a16="http://schemas.microsoft.com/office/drawing/2014/main" id="{0FD37F51-FE71-4787-B365-E3B87A08F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5910083"/>
                  </p:ext>
                </p:extLst>
              </p:nvPr>
            </p:nvGraphicFramePr>
            <p:xfrm>
              <a:off x="1382059" y="4274565"/>
              <a:ext cx="1668449" cy="140587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8449" cy="1405874"/>
                    </a:xfrm>
                    <a:prstGeom prst="rect">
                      <a:avLst/>
                    </a:prstGeom>
                  </am3d:spPr>
                  <am3d:camera>
                    <am3d:pos x="0" y="0" z="599051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880" d="1000000"/>
                    <am3d:preTrans dx="0" dy="-1264299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42261" ay="3610626" az="82860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59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Vintage movie camera">
                <a:extLst>
                  <a:ext uri="{FF2B5EF4-FFF2-40B4-BE49-F238E27FC236}">
                    <a16:creationId xmlns:a16="http://schemas.microsoft.com/office/drawing/2014/main" id="{0FD37F51-FE71-4787-B365-E3B87A08F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2059" y="4274565"/>
                <a:ext cx="1668449" cy="1405874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0D1E0D6-3D04-4137-83B3-CD10DE10721A}"/>
              </a:ext>
            </a:extLst>
          </p:cNvPr>
          <p:cNvSpPr txBox="1"/>
          <p:nvPr/>
        </p:nvSpPr>
        <p:spPr>
          <a:xfrm>
            <a:off x="5481037" y="5447166"/>
            <a:ext cx="293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Normalised</a:t>
            </a:r>
            <a:r>
              <a:rPr lang="en-US" dirty="0"/>
              <a:t> V = forward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4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  <p:bldP spid="8" grpId="0"/>
      <p:bldP spid="8" grpId="1"/>
      <p:bldP spid="10" grpId="0"/>
      <p:bldP spid="10" grpId="1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view matrix's coordinate system we want its z-axis to be positive and because by convention (in OpenGL) the camera points towards the negative z-axis we want to negate the direction vector</a:t>
            </a:r>
          </a:p>
          <a:p>
            <a:r>
              <a:rPr lang="en-US" dirty="0"/>
              <a:t>I.e. if the camera is not looking in the direction it should be then trying changing your order +/-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Direction Z-Axis</a:t>
            </a:r>
          </a:p>
        </p:txBody>
      </p:sp>
    </p:spTree>
    <p:extLst>
      <p:ext uri="{BB962C8B-B14F-4D97-AF65-F5344CB8AC3E}">
        <p14:creationId xmlns:p14="http://schemas.microsoft.com/office/powerpoint/2010/main" val="6024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vector that we need is a </a:t>
            </a:r>
            <a:r>
              <a:rPr lang="en-US" i="1" dirty="0"/>
              <a:t>right</a:t>
            </a:r>
            <a:r>
              <a:rPr lang="en-US" dirty="0"/>
              <a:t> vector that represents the positive x-axis of the camera space</a:t>
            </a:r>
          </a:p>
          <a:p>
            <a:r>
              <a:rPr lang="en-US" dirty="0"/>
              <a:t>To get the </a:t>
            </a:r>
            <a:r>
              <a:rPr lang="en-US" i="1" dirty="0"/>
              <a:t>right</a:t>
            </a:r>
            <a:r>
              <a:rPr lang="en-US" dirty="0"/>
              <a:t> vector we use a little trick by first specifying an </a:t>
            </a:r>
            <a:r>
              <a:rPr lang="en-US" i="1" dirty="0"/>
              <a:t>up</a:t>
            </a:r>
            <a:r>
              <a:rPr lang="en-US" dirty="0"/>
              <a:t> vector that points upwards (in world space)</a:t>
            </a:r>
          </a:p>
          <a:p>
            <a:pPr marL="938213" lvl="3" indent="0">
              <a:buNone/>
            </a:pPr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938213" lvl="3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initCamera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938213" lvl="3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938213" lvl="3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	this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-&gt;up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vec3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(0.0f, 1.0f, 0.0f);</a:t>
            </a:r>
          </a:p>
          <a:p>
            <a:pPr marL="938213" lvl="3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ea typeface="ＭＳ Ｐゴシック" pitchFamily="34" charset="-12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Right X-Axis</a:t>
            </a:r>
          </a:p>
        </p:txBody>
      </p:sp>
    </p:spTree>
    <p:extLst>
      <p:ext uri="{BB962C8B-B14F-4D97-AF65-F5344CB8AC3E}">
        <p14:creationId xmlns:p14="http://schemas.microsoft.com/office/powerpoint/2010/main" val="38513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3B6D7B322A254394DF2167E15B3687" ma:contentTypeVersion="10" ma:contentTypeDescription="Create a new document." ma:contentTypeScope="" ma:versionID="a3de1900b6318ed841a0388a92435806">
  <xsd:schema xmlns:xsd="http://www.w3.org/2001/XMLSchema" xmlns:xs="http://www.w3.org/2001/XMLSchema" xmlns:p="http://schemas.microsoft.com/office/2006/metadata/properties" xmlns:ns3="7547df4f-e214-4bb1-9591-182bedcea504" xmlns:ns4="764a7f11-1c1f-489a-a395-e9b829f795c5" targetNamespace="http://schemas.microsoft.com/office/2006/metadata/properties" ma:root="true" ma:fieldsID="5dc0502f5f4eb9f570cb8f3abe70a304" ns3:_="" ns4:_="">
    <xsd:import namespace="7547df4f-e214-4bb1-9591-182bedcea504"/>
    <xsd:import namespace="764a7f11-1c1f-489a-a395-e9b829f795c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7df4f-e214-4bb1-9591-182bedcea50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a7f11-1c1f-489a-a395-e9b829f795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5A6B30-E781-4413-B6FA-432B900098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47df4f-e214-4bb1-9591-182bedcea504"/>
    <ds:schemaRef ds:uri="764a7f11-1c1f-489a-a395-e9b829f795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9F00D-B2EC-48DD-AC33-65B1295BBE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76C95E-A9E1-4DDE-A77A-B1ECC8418231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7547df4f-e214-4bb1-9591-182bedcea504"/>
    <ds:schemaRef ds:uri="http://schemas.microsoft.com/office/infopath/2007/PartnerControls"/>
    <ds:schemaRef ds:uri="764a7f11-1c1f-489a-a395-e9b829f795c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3385</TotalTime>
  <Words>470</Words>
  <Application>Microsoft Office PowerPoint</Application>
  <PresentationFormat>On-screen Show (4:3)</PresentationFormat>
  <Paragraphs>83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Calibri</vt:lpstr>
      <vt:lpstr>Consolas</vt:lpstr>
      <vt:lpstr>Gill Sans MT</vt:lpstr>
      <vt:lpstr>Wingdings</vt:lpstr>
      <vt:lpstr>Network</vt:lpstr>
      <vt:lpstr>games Programming 3</vt:lpstr>
      <vt:lpstr>Cameras</vt:lpstr>
      <vt:lpstr>Cameras</vt:lpstr>
      <vt:lpstr>Cameras</vt:lpstr>
      <vt:lpstr>Cameras</vt:lpstr>
      <vt:lpstr>Position</vt:lpstr>
      <vt:lpstr>Direction</vt:lpstr>
      <vt:lpstr>Direction Z-Axis</vt:lpstr>
      <vt:lpstr>Right X-Axis</vt:lpstr>
      <vt:lpstr>Right X-Axis</vt:lpstr>
      <vt:lpstr>LookAt Matrix</vt:lpstr>
      <vt:lpstr>Look at Matrix</vt:lpstr>
      <vt:lpstr>LookAt Matrix</vt:lpstr>
      <vt:lpstr>LookAt Matrix</vt:lpstr>
      <vt:lpstr>Example Chase Camera</vt:lpstr>
      <vt:lpstr>Delta Time</vt:lpstr>
      <vt:lpstr>Delta Time</vt:lpstr>
    </vt:vector>
  </TitlesOfParts>
  <Company>Bell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 Development</dc:title>
  <dc:creator>Jim Paterson</dc:creator>
  <cp:lastModifiedBy>Young, Bryan</cp:lastModifiedBy>
  <cp:revision>204</cp:revision>
  <dcterms:created xsi:type="dcterms:W3CDTF">2007-11-01T23:04:03Z</dcterms:created>
  <dcterms:modified xsi:type="dcterms:W3CDTF">2023-09-26T11:48:37Z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0x0101001A3B6D7B322A254394DF2167E15B3687</vt:lpwstr>
  </property>
</Properties>
</file>